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introduce yourself yet. Three pillars: Systems, Speed, Human Leverage. Promise: something they can plug in tonight. No app dump.</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Slow down here. This is the emotional close of the middle. An algorithm cannot sit at a kitchen table at 11 at night. Machine takes the paperwork, you keep the relationship.</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Orchestrator plus specialists. Name Claude Opus 5 or GPT-5.6, and say you name the family not the version because versions change every 90 days. On OpenClaw: it is real, openclaw.ai, non-profit foundation. But say the caveat out loud. It had a CVSS 8.8 zero-click takeover bug and 1,467 malicious plugins found in its own hub, and sandboxing ships OFF by default. These are licensed agents holding client financial data. Do not skip that. Nothing runs tokenless.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Free 15-minute Zoom audit. Phone is 661-400-1720. Point at the QR. Every asset is free at the page, no email wall. Close on the invitation, not the pitch.</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vending machine line is your strongest original image. Land it slowly. Hardcoded software vs a reasoning engine. The unlock is feeding it YOUR voice, YOUR brokerage structure, YOUR compliance rules.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CORRECTED NUMBERS, SAY THEM THIS WAY. Dallas PD studied 149 real shootings over 15 years: 35% hit rate. NYPD data: about 30% when nobody is shooting back, 18% under return fire. More pressure, fewer hits. DO NOT say 30% is the under-pressure number, that is backwards. DO NOT tell the nail-in-concrete story, it is not physically possible and someone will check.</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Ten thousand cold contacts. Cluster by tract code, street, neighborhood. Cross-reference live market activity. You arrive as the local data authority. CAUTION: do not quote a specific commission figure for someone else's deal. You cannot verify another agent's earnings from a stage.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 NOT say SEO is dead. You sell SEO and AEO, and someone in this room sells SEO too. Say the click is dying, not the channel. Pew tracked 68,879 searches: clicks fall from 15% to 8% when an AI summary appears. Ahrefs measured 34.5% CTR loss on the number one spot. AI referrals are still only about 0.2% of web traffic. You build both.</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parts: context, memory, tools, skills. The onboarding file is written once, or spoken once, and carries forever. This is the slide where people realize it is work, not magic. That is fine, say so.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Level one is the vending machine. Level two declares the objective and hands over the data. Read both prompts out loud. The contrast does the teaching.</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Shiny object syndrome. Everyone in the room owns software they do not use. Name it, then give them the guardrail: instruct the AI to refuse new projects until the current one is live.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steps, tonight, no code. ChatGPT Plus is 20 a month. Claude Pro is 20 monthly, 17 on annual. There is an 8 dollar ChatGPT Go tier now. Tell them to pick ONE. Do not buy both this week.</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11E2E"/>
        </a:solidFill>
        <a:effectLst/>
      </p:bgPr>
    </p:bg>
    <p:spTree>
      <p:nvGrpSpPr>
        <p:cNvPr id="1" name=""/>
        <p:cNvGrpSpPr/>
        <p:nvPr/>
      </p:nvGrpSpPr>
      <p:grpSpPr/>
      <p:sp>
        <p:nvSpPr>
          <p:cNvPr id="2" name="TextBox 1"/>
          <p:cNvSpPr txBox="1"/>
          <p:nvPr/>
        </p:nvSpPr>
        <p:spPr>
          <a:xfrm>
            <a:off x="914400" y="1645920"/>
            <a:ext cx="10362895" cy="4114800"/>
          </a:xfrm>
          <a:prstGeom prst="rect">
            <a:avLst/>
          </a:prstGeom>
          <a:noFill/>
        </p:spPr>
        <p:txBody>
          <a:bodyPr wrap="square">
            <a:spAutoFit/>
          </a:bodyPr>
          <a:lstStyle/>
          <a:p>
            <a:pPr algn="l">
              <a:spcAft>
                <a:spcPts val="1200"/>
              </a:spcAft>
            </a:pPr>
            <a:r>
              <a:rPr sz="3800" b="1" i="0">
                <a:solidFill>
                  <a:srgbClr val="FAF9F6"/>
                </a:solidFill>
                <a:latin typeface="Georgia"/>
              </a:rPr>
              <a:t>THE AI-POWERED REAL ESTATE AGENT</a:t>
            </a:r>
          </a:p>
          <a:p>
            <a:pPr algn="l">
              <a:spcAft>
                <a:spcPts val="3600"/>
              </a:spcAft>
            </a:pPr>
            <a:r>
              <a:rPr sz="2200" b="0" i="0">
                <a:solidFill>
                  <a:srgbClr val="F2911B"/>
                </a:solidFill>
                <a:latin typeface="Verdana"/>
              </a:rPr>
              <a:t>Systems, Speed, and Human Leverage</a:t>
            </a:r>
          </a:p>
          <a:p>
            <a:pPr algn="l">
              <a:spcAft>
                <a:spcPts val="600"/>
              </a:spcAft>
            </a:pPr>
            <a:r>
              <a:rPr sz="1800" b="1" i="0">
                <a:solidFill>
                  <a:srgbClr val="FAF9F6"/>
                </a:solidFill>
                <a:latin typeface="Verdana"/>
              </a:rPr>
              <a:t>Connor T. MacIvor  |  CalDRE #01238257</a:t>
            </a:r>
          </a:p>
          <a:p>
            <a:pPr algn="l">
              <a:spcAft>
                <a:spcPts val="0"/>
              </a:spcAft>
            </a:pPr>
            <a:r>
              <a:rPr sz="1600" b="0" i="0">
                <a:solidFill>
                  <a:srgbClr val="8A7E72"/>
                </a:solidFill>
                <a:latin typeface="Verdana"/>
              </a:rPr>
              <a:t>Sync Brokerage, Inc.  |  DRE #02031490</a:t>
            </a:r>
          </a:p>
        </p:txBody>
      </p:sp>
      <p:sp>
        <p:nvSpPr>
          <p:cNvPr id="3" name="Rectangle 2"/>
          <p:cNvSpPr/>
          <p:nvPr/>
        </p:nvSpPr>
        <p:spPr>
          <a:xfrm>
            <a:off x="0" y="0"/>
            <a:ext cx="365760" cy="68580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spcBef>
                <a:spcPts val="0"/>
              </a:spcBef>
              <a:spcAft>
                <a:spcPts val="0"/>
              </a:spcAft>
            </a:pPr>
            <a:r>
              <a:rPr sz="2800" b="1">
                <a:solidFill>
                  <a:srgbClr val="111E2E"/>
                </a:solidFill>
                <a:latin typeface="Georgia"/>
              </a:rPr>
              <a:t>Relationship Leverage: The Machine and The Human</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1371600" y="2011680"/>
            <a:ext cx="4114800" cy="3840480"/>
          </a:xfrm>
          <a:prstGeom prst="roundRect">
            <a:avLst/>
          </a:prstGeom>
          <a:solidFill>
            <a:srgbClr val="111E2E"/>
          </a:solidFill>
          <a:ln>
            <a:noFill/>
          </a:ln>
        </p:spPr>
        <p:style>
          <a:lnRef idx="1">
            <a:schemeClr val="accent1"/>
          </a:lnRef>
          <a:fillRef idx="3">
            <a:schemeClr val="accent1"/>
          </a:fillRef>
          <a:effectRef idx="2">
            <a:schemeClr val="accent1"/>
          </a:effectRef>
          <a:fontRef idx="minor">
            <a:schemeClr val="lt1"/>
          </a:fontRef>
        </p:style>
        <p:txBody>
          <a:bodyPr rtlCol="0" anchor="ctr" wrap="square" lIns="365760" rIns="365760" tIns="365760"/>
          <a:lstStyle/>
          <a:p>
            <a:pPr algn="ctr">
              <a:spcAft>
                <a:spcPts val="1400"/>
              </a:spcAft>
            </a:pPr>
            <a:r>
              <a:rPr sz="2200" b="1" i="0">
                <a:solidFill>
                  <a:srgbClr val="FAF9F6"/>
                </a:solidFill>
                <a:latin typeface="Georgia"/>
              </a:rPr>
              <a:t>The Machine</a:t>
            </a:r>
          </a:p>
          <a:p>
            <a:pPr algn="ctr">
              <a:spcAft>
                <a:spcPts val="1400"/>
              </a:spcAft>
            </a:pPr>
            <a:r>
              <a:rPr sz="2200" b="1" i="0">
                <a:solidFill>
                  <a:srgbClr val="FAF9F6"/>
                </a:solidFill>
                <a:latin typeface="Georgia"/>
              </a:rPr>
              <a:t>(Automated Leverage)</a:t>
            </a:r>
          </a:p>
          <a:p>
            <a:pPr algn="ctr">
              <a:spcAft>
                <a:spcPts val="600"/>
              </a:spcAft>
            </a:pPr>
            <a:r>
              <a:rPr sz="1400" b="0" i="0">
                <a:solidFill>
                  <a:srgbClr val="F2911B"/>
                </a:solidFill>
                <a:latin typeface="Verdana"/>
              </a:rPr>
              <a:t>Analyzing Contracts</a:t>
            </a:r>
          </a:p>
          <a:p>
            <a:pPr algn="ctr">
              <a:spcAft>
                <a:spcPts val="600"/>
              </a:spcAft>
            </a:pPr>
            <a:r>
              <a:rPr sz="1400" b="0" i="0">
                <a:solidFill>
                  <a:srgbClr val="F2911B"/>
                </a:solidFill>
                <a:latin typeface="Verdana"/>
              </a:rPr>
              <a:t>Comparing CMA Comps</a:t>
            </a:r>
          </a:p>
          <a:p>
            <a:pPr algn="ctr">
              <a:spcAft>
                <a:spcPts val="600"/>
              </a:spcAft>
            </a:pPr>
            <a:r>
              <a:rPr sz="1400" b="0" i="0">
                <a:solidFill>
                  <a:srgbClr val="F2911B"/>
                </a:solidFill>
                <a:latin typeface="Verdana"/>
              </a:rPr>
              <a:t>Drafting Listing Copy</a:t>
            </a:r>
          </a:p>
          <a:p>
            <a:pPr algn="ctr">
              <a:spcAft>
                <a:spcPts val="600"/>
              </a:spcAft>
            </a:pPr>
            <a:r>
              <a:rPr sz="1400" b="0" i="0">
                <a:solidFill>
                  <a:srgbClr val="F2911B"/>
                </a:solidFill>
                <a:latin typeface="Verdana"/>
              </a:rPr>
              <a:t>Triage &amp; Draft Emails</a:t>
            </a:r>
          </a:p>
        </p:txBody>
      </p:sp>
      <p:sp>
        <p:nvSpPr>
          <p:cNvPr id="6" name="Rounded Rectangle 5"/>
          <p:cNvSpPr/>
          <p:nvPr/>
        </p:nvSpPr>
        <p:spPr>
          <a:xfrm>
            <a:off x="6705295" y="2011680"/>
            <a:ext cx="4114800" cy="3840480"/>
          </a:xfrm>
          <a:prstGeom prst="round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wrap="square" lIns="365760" rIns="365760" tIns="365760"/>
          <a:lstStyle/>
          <a:p>
            <a:pPr algn="ctr">
              <a:spcAft>
                <a:spcPts val="1400"/>
              </a:spcAft>
            </a:pPr>
            <a:r>
              <a:rPr sz="2200" b="1" i="0">
                <a:solidFill>
                  <a:srgbClr val="111E2E"/>
                </a:solidFill>
                <a:latin typeface="Georgia"/>
              </a:rPr>
              <a:t>The Human</a:t>
            </a:r>
          </a:p>
          <a:p>
            <a:pPr algn="ctr">
              <a:spcAft>
                <a:spcPts val="1400"/>
              </a:spcAft>
            </a:pPr>
            <a:r>
              <a:rPr sz="2200" b="1" i="0">
                <a:solidFill>
                  <a:srgbClr val="111E2E"/>
                </a:solidFill>
                <a:latin typeface="Georgia"/>
              </a:rPr>
              <a:t>(Essential Trust)</a:t>
            </a:r>
          </a:p>
          <a:p>
            <a:pPr algn="ctr">
              <a:spcAft>
                <a:spcPts val="600"/>
              </a:spcAft>
            </a:pPr>
            <a:r>
              <a:rPr sz="1400" b="0" i="0">
                <a:solidFill>
                  <a:srgbClr val="FAF9F6"/>
                </a:solidFill>
                <a:latin typeface="Verdana"/>
              </a:rPr>
              <a:t>Kitchen Table Chats</a:t>
            </a:r>
          </a:p>
          <a:p>
            <a:pPr algn="ctr">
              <a:spcAft>
                <a:spcPts val="600"/>
              </a:spcAft>
            </a:pPr>
            <a:r>
              <a:rPr sz="1400" b="0" i="0">
                <a:solidFill>
                  <a:srgbClr val="FAF9F6"/>
                </a:solidFill>
                <a:latin typeface="Verdana"/>
              </a:rPr>
              <a:t>Empathy and Integrity</a:t>
            </a:r>
          </a:p>
          <a:p>
            <a:pPr algn="ctr">
              <a:spcAft>
                <a:spcPts val="600"/>
              </a:spcAft>
            </a:pPr>
            <a:r>
              <a:rPr sz="1400" b="0" i="0">
                <a:solidFill>
                  <a:srgbClr val="FAF9F6"/>
                </a:solidFill>
                <a:latin typeface="Verdana"/>
              </a:rPr>
              <a:t>Complex Negotiations</a:t>
            </a:r>
          </a:p>
          <a:p>
            <a:pPr algn="ctr">
              <a:spcAft>
                <a:spcPts val="600"/>
              </a:spcAft>
            </a:pPr>
            <a:r>
              <a:rPr sz="1400" b="0" i="0">
                <a:solidFill>
                  <a:srgbClr val="FAF9F6"/>
                </a:solidFill>
                <a:latin typeface="Verdana"/>
              </a:rPr>
              <a:t>Shaking Client Hands</a:t>
            </a:r>
          </a:p>
        </p:txBody>
      </p:sp>
      <p:sp>
        <p:nvSpPr>
          <p:cNvPr id="7" name="TextBox 6"/>
          <p:cNvSpPr txBox="1"/>
          <p:nvPr/>
        </p:nvSpPr>
        <p:spPr>
          <a:xfrm>
            <a:off x="5486400" y="3474720"/>
            <a:ext cx="1218895" cy="914400"/>
          </a:xfrm>
          <a:prstGeom prst="rect">
            <a:avLst/>
          </a:prstGeom>
          <a:noFill/>
        </p:spPr>
        <p:txBody>
          <a:bodyPr wrap="none">
            <a:spAutoFit/>
          </a:bodyPr>
          <a:lstStyle/>
          <a:p>
            <a:pPr algn="ctr">
              <a:spcAft>
                <a:spcPts val="0"/>
              </a:spcAft>
            </a:pPr>
            <a:r>
              <a:rPr sz="2400" b="1" i="0">
                <a:solidFill>
                  <a:srgbClr val="111E2E"/>
                </a:solidFill>
                <a:latin typeface="Georgia"/>
              </a:rPr>
              <a: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spcBef>
                <a:spcPts val="0"/>
              </a:spcBef>
              <a:spcAft>
                <a:spcPts val="0"/>
              </a:spcAft>
            </a:pPr>
            <a:r>
              <a:rPr sz="2800" b="1">
                <a:solidFill>
                  <a:srgbClr val="111E2E"/>
                </a:solidFill>
                <a:latin typeface="Georgia"/>
              </a:rPr>
              <a:t>The Next Evolution: Coordinated Agentic Squads</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791870" y="1828800"/>
            <a:ext cx="3291840" cy="411480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tIns="365760" lIns="320040" rIns="320040" bIns="365760"/>
          <a:lstStyle/>
          <a:p>
            <a:pPr algn="l">
              <a:spcAft>
                <a:spcPts val="1400"/>
              </a:spcAft>
            </a:pPr>
            <a:r>
              <a:rPr sz="1800" b="1" i="0">
                <a:solidFill>
                  <a:srgbClr val="111E2E"/>
                </a:solidFill>
                <a:latin typeface="Georgia"/>
              </a:rPr>
              <a:t>1. The Orchestrator</a:t>
            </a:r>
          </a:p>
          <a:p>
            <a:pPr algn="l">
              <a:spcAft>
                <a:spcPts val="0"/>
              </a:spcAft>
            </a:pPr>
            <a:r>
              <a:rPr sz="1200" b="0" i="0">
                <a:solidFill>
                  <a:srgbClr val="2A2F2D"/>
                </a:solidFill>
                <a:latin typeface="Verdana"/>
              </a:rPr>
              <a:t>The central CEO Brain (e.g. Claude Opus 5 or GPT-5.6) that acts as your single spoken/text connection point. It reads instructions, interprets goals, and delegates narrow tasks to specialized sub-agents underneath it.</a:t>
            </a:r>
          </a:p>
        </p:txBody>
      </p:sp>
      <p:sp>
        <p:nvSpPr>
          <p:cNvPr id="6" name="Rounded Rectangle 5"/>
          <p:cNvSpPr/>
          <p:nvPr/>
        </p:nvSpPr>
        <p:spPr>
          <a:xfrm>
            <a:off x="4449470" y="1828800"/>
            <a:ext cx="3291840" cy="4114800"/>
          </a:xfrm>
          <a:prstGeom prst="roundRect">
            <a:avLst/>
          </a:prstGeom>
          <a:solidFill>
            <a:srgbClr val="FFFFFF"/>
          </a:solidFill>
          <a:ln w="31750">
            <a:solidFill>
              <a:srgbClr val="F2911B"/>
            </a:solidFill>
          </a:ln>
        </p:spPr>
        <p:style>
          <a:lnRef idx="1">
            <a:schemeClr val="accent1"/>
          </a:lnRef>
          <a:fillRef idx="3">
            <a:schemeClr val="accent1"/>
          </a:fillRef>
          <a:effectRef idx="2">
            <a:schemeClr val="accent1"/>
          </a:effectRef>
          <a:fontRef idx="minor">
            <a:schemeClr val="lt1"/>
          </a:fontRef>
        </p:style>
        <p:txBody>
          <a:bodyPr rtlCol="0" anchor="ctr" wrap="square" tIns="365760" lIns="320040" rIns="320040" bIns="365760"/>
          <a:lstStyle/>
          <a:p>
            <a:pPr algn="l">
              <a:spcAft>
                <a:spcPts val="1400"/>
              </a:spcAft>
            </a:pPr>
            <a:r>
              <a:rPr sz="1800" b="1" i="0">
                <a:solidFill>
                  <a:srgbClr val="F2911B"/>
                </a:solidFill>
                <a:latin typeface="Georgia"/>
              </a:rPr>
              <a:t>2. Specialized Workers</a:t>
            </a:r>
          </a:p>
          <a:p>
            <a:pPr algn="l">
              <a:spcAft>
                <a:spcPts val="400"/>
              </a:spcAft>
            </a:pPr>
            <a:r>
              <a:rPr sz="1100" b="0" i="0">
                <a:solidFill>
                  <a:srgbClr val="2A2F2D"/>
                </a:solidFill>
                <a:latin typeface="Verdana"/>
              </a:rPr>
              <a:t>Under the CEO is your focused team:</a:t>
            </a:r>
          </a:p>
          <a:p>
            <a:pPr algn="l">
              <a:spcAft>
                <a:spcPts val="400"/>
              </a:spcAft>
            </a:pPr>
            <a:r>
              <a:rPr sz="1100" b="0" i="0">
                <a:solidFill>
                  <a:srgbClr val="2A2F2D"/>
                </a:solidFill>
                <a:latin typeface="Verdana"/>
              </a:rPr>
              <a:t>• Marketing (Nova): Posts reels &amp; blogs.</a:t>
            </a:r>
          </a:p>
          <a:p>
            <a:pPr algn="l">
              <a:spcAft>
                <a:spcPts val="400"/>
              </a:spcAft>
            </a:pPr>
            <a:r>
              <a:rPr sz="1100" b="0" i="0">
                <a:solidFill>
                  <a:srgbClr val="2A2F2D"/>
                </a:solidFill>
                <a:latin typeface="Verdana"/>
              </a:rPr>
              <a:t>• Lead Follow-up (Sarah): Qualifies leads 24/7.</a:t>
            </a:r>
          </a:p>
          <a:p>
            <a:pPr algn="l">
              <a:spcAft>
                <a:spcPts val="400"/>
              </a:spcAft>
            </a:pPr>
            <a:r>
              <a:rPr sz="1100" b="0" i="0">
                <a:solidFill>
                  <a:srgbClr val="2A2F2D"/>
                </a:solidFill>
                <a:latin typeface="Verdana"/>
              </a:rPr>
              <a:t>• Operations (Vega): Extracts deadlines.</a:t>
            </a:r>
          </a:p>
        </p:txBody>
      </p:sp>
      <p:sp>
        <p:nvSpPr>
          <p:cNvPr id="7" name="Rounded Rectangle 6"/>
          <p:cNvSpPr/>
          <p:nvPr/>
        </p:nvSpPr>
        <p:spPr>
          <a:xfrm>
            <a:off x="8107070" y="1828800"/>
            <a:ext cx="3291840" cy="411480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tIns="365760" lIns="320040" rIns="320040" bIns="365760"/>
          <a:lstStyle/>
          <a:p>
            <a:pPr algn="l">
              <a:spcAft>
                <a:spcPts val="1400"/>
              </a:spcAft>
            </a:pPr>
            <a:r>
              <a:rPr sz="1800" b="1" i="0">
                <a:solidFill>
                  <a:srgbClr val="111E2E"/>
                </a:solidFill>
                <a:latin typeface="Georgia"/>
              </a:rPr>
              <a:t>3. The Technical Stack</a:t>
            </a:r>
          </a:p>
          <a:p>
            <a:pPr algn="l">
              <a:spcAft>
                <a:spcPts val="0"/>
              </a:spcAft>
            </a:pPr>
            <a:r>
              <a:rPr sz="1200" b="0" i="0">
                <a:solidFill>
                  <a:srgbClr val="2A2F2D"/>
                </a:solidFill>
                <a:latin typeface="Verdana"/>
              </a:rPr>
              <a:t>Build this ecosystem via n8n (open-source flow automation with AI nodes) or self-hosted harnesses like OpenClaw running on a dedicated Mac Mini. Turn sandboxing on, it ships off by default. Local hardware trades a token bill for a power bill. It is not free.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111E2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r>
              <a:rPr sz="2800" b="1">
                <a:solidFill>
                  <a:srgbClr val="FAF9F6"/>
                </a:solidFill>
                <a:latin typeface="Georgia"/>
              </a:rPr>
              <a:t>LET'S BUILD YOUR SYSTEMS TOGETHER</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645920"/>
            <a:ext cx="5303520" cy="4114800"/>
          </a:xfrm>
          <a:prstGeom prst="rect">
            <a:avLst/>
          </a:prstGeom>
          <a:noFill/>
        </p:spPr>
        <p:txBody>
          <a:bodyPr wrap="square">
            <a:spAutoFit/>
          </a:bodyPr>
          <a:lstStyle/>
          <a:p>
            <a:pPr algn="l">
              <a:spcAft>
                <a:spcPts val="600"/>
              </a:spcAft>
              <a:defRPr sz="2400" b="1">
                <a:solidFill>
                  <a:srgbClr val="FFFFFF"/>
                </a:solidFill>
                <a:latin typeface="Georgia"/>
              </a:defRPr>
            </a:pPr>
            <a:r>
              <a:rPr sz="2400" b="1" i="0">
                <a:solidFill>
                  <a:srgbClr val="FFFFFF"/>
                </a:solidFill>
                <a:latin typeface="Georgia"/>
              </a:rPr>
              <a:t>Book Your Free 15-Minute Zoom Business Audit</a:t>
            </a:r>
          </a:p>
          <a:p>
            <a:pPr algn="l">
              <a:spcAft>
                <a:spcPts val="1200"/>
              </a:spcAft>
              <a:defRPr sz="1400" b="0">
                <a:solidFill>
                  <a:srgbClr val="C8C8C8"/>
                </a:solidFill>
                <a:latin typeface="Verdana"/>
              </a:defRPr>
            </a:pPr>
            <a:r>
              <a:rPr sz="1400" b="0">
                <a:solidFill>
                  <a:srgbClr val="DCDCDC"/>
                </a:solidFill>
                <a:latin typeface="Verdana"/>
              </a:rPr>
              <a:t>Website: SantaClaritaArtificialIntelligence.com</a:t>
            </a:r>
          </a:p>
          <a:p>
            <a:pPr algn="l">
              <a:spcAft>
                <a:spcPts val="600"/>
              </a:spcAft>
              <a:defRPr sz="1600" b="1">
                <a:solidFill>
                  <a:srgbClr val="FFFFFF"/>
                </a:solidFill>
                <a:latin typeface="Georgia"/>
              </a:defRPr>
            </a:pPr>
            <a:r>
              <a:rPr sz="1800" b="1" i="0">
                <a:solidFill>
                  <a:srgbClr val="FFFFFF"/>
                </a:solidFill>
                <a:latin typeface="Georgia"/>
              </a:rPr>
              <a:t>Direct Cell: 661-400-1720</a:t>
            </a:r>
          </a:p>
          <a:p>
            <a:pPr algn="l">
              <a:spcAft>
                <a:spcPts val="0"/>
              </a:spcAft>
              <a:defRPr sz="1100" b="0">
                <a:solidFill>
                  <a:srgbClr val="AAAAAA"/>
                </a:solidFill>
                <a:latin typeface="Verdana"/>
              </a:defRPr>
            </a:pPr>
            <a:r>
              <a:rPr sz="1100" b="0" i="0">
                <a:solidFill>
                  <a:srgbClr val="AAAAAA"/>
                </a:solidFill>
                <a:latin typeface="Verdana"/>
              </a:rPr>
              <a:t>Secure NDA Agreements Available  |  Strict Privacy Guardrails</a:t>
            </a:r>
          </a:p>
        </p:txBody>
      </p:sp>
      <p:pic>
        <p:nvPicPr>
          <p:cNvPr id="6" name="Picture 5" descr="qr_single.png"/>
          <p:cNvPicPr>
            <a:picLocks noChangeAspect="1"/>
          </p:cNvPicPr>
          <p:nvPr/>
        </p:nvPicPr>
        <p:blipFill>
          <a:blip r:embed="rId5"/>
          <a:stretch>
            <a:fillRect/>
          </a:stretch>
        </p:blipFill>
        <p:spPr>
          <a:xfrm>
            <a:off x="7772400" y="1645920"/>
            <a:ext cx="2926080" cy="2926080"/>
          </a:xfrm>
          <a:prstGeom prst="rect">
            <a:avLst/>
          </a:prstGeom>
        </p:spPr>
      </p:pic>
      <p:sp>
        <p:nvSpPr>
          <p:cNvPr id="7" name="TextBox 6"/>
          <p:cNvSpPr txBox="1"/>
          <p:nvPr/>
        </p:nvSpPr>
        <p:spPr>
          <a:xfrm>
            <a:off x="7315200" y="4663440"/>
            <a:ext cx="3840480" cy="1097280"/>
          </a:xfrm>
          <a:prstGeom prst="rect">
            <a:avLst/>
          </a:prstGeom>
          <a:noFill/>
        </p:spPr>
        <p:txBody>
          <a:bodyPr wrap="square">
            <a:spAutoFit/>
          </a:bodyPr>
          <a:lstStyle/>
          <a:p>
            <a:pPr algn="ctr">
              <a:spcAft>
                <a:spcPts val="400"/>
              </a:spcAft>
              <a:defRPr sz="1400" b="1">
                <a:solidFill>
                  <a:srgbClr val="F2911B"/>
                </a:solidFill>
                <a:latin typeface="Georgia"/>
              </a:defRPr>
            </a:pPr>
            <a:r>
              <a:rPr sz="1400" b="1">
                <a:solidFill>
                  <a:srgbClr val="F2911B"/>
                </a:solidFill>
                <a:latin typeface="Georgia"/>
              </a:rPr>
              <a:t>SCAN TO DOWNLOAD NOTES &amp; BOOK AUDIT</a:t>
            </a:r>
          </a:p>
          <a:p>
            <a:pPr algn="ctr">
              <a:spcAft>
                <a:spcPts val="0"/>
              </a:spcAft>
              <a:defRPr sz="1000" b="0">
                <a:solidFill>
                  <a:srgbClr val="FFFFFF"/>
                </a:solidFill>
                <a:latin typeface="Verdana"/>
              </a:defRPr>
            </a:pPr>
            <a:r>
              <a:rPr sz="1000" b="0">
                <a:solidFill>
                  <a:srgbClr val="FFFFFF"/>
                </a:solidFill>
                <a:latin typeface="Verdana"/>
              </a:rPr>
              <a:t>SantaClaritaArtificialIntelligence.com/srar0817</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spcBef>
                <a:spcPts val="0"/>
              </a:spcBef>
              <a:spcAft>
                <a:spcPts val="0"/>
              </a:spcAft>
            </a:pPr>
            <a:r>
              <a:rPr sz="2800" b="1">
                <a:solidFill>
                  <a:srgbClr val="111E2E"/>
                </a:solidFill>
                <a:latin typeface="Georgia"/>
              </a:rPr>
              <a:t>Demystifying AI: Your Partner, Not a Vending Machine</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685800" y="1645920"/>
            <a:ext cx="5120640" cy="438912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rIns="365760" tIns="365760"/>
          <a:lstStyle/>
          <a:p>
            <a:pPr algn="l">
              <a:spcAft>
                <a:spcPts val="1400"/>
              </a:spcAft>
            </a:pPr>
            <a:r>
              <a:rPr sz="2000" b="1" i="0">
                <a:solidFill>
                  <a:srgbClr val="111E2E"/>
                </a:solidFill>
                <a:latin typeface="Georgia"/>
              </a:rPr>
              <a:t>Traditional Software: The Vending Machine</a:t>
            </a:r>
          </a:p>
          <a:p>
            <a:pPr algn="l">
              <a:spcAft>
                <a:spcPts val="1000"/>
              </a:spcAft>
            </a:pPr>
            <a:r>
              <a:rPr sz="1300" b="0" i="0">
                <a:solidFill>
                  <a:srgbClr val="2A2F2D"/>
                </a:solidFill>
                <a:latin typeface="Verdana"/>
              </a:rPr>
              <a:t>• Hardcoded &amp; Rigid: Only follows explicit, pre-written developer code.</a:t>
            </a:r>
          </a:p>
          <a:p>
            <a:pPr algn="l">
              <a:spcAft>
                <a:spcPts val="1000"/>
              </a:spcAft>
            </a:pPr>
            <a:r>
              <a:rPr sz="1300" b="0" i="0">
                <a:solidFill>
                  <a:srgbClr val="2A2F2D"/>
                </a:solidFill>
                <a:latin typeface="Verdana"/>
              </a:rPr>
              <a:t>• No Context Memory: Starts completely from zero with every fresh session.</a:t>
            </a:r>
          </a:p>
          <a:p>
            <a:pPr algn="l">
              <a:spcAft>
                <a:spcPts val="1000"/>
              </a:spcAft>
            </a:pPr>
            <a:r>
              <a:rPr sz="1300" b="0" i="0">
                <a:solidFill>
                  <a:srgbClr val="2A2F2D"/>
                </a:solidFill>
                <a:latin typeface="Verdana"/>
              </a:rPr>
              <a:t>• Requires Manual Execution: You must push every button and paste every line.</a:t>
            </a:r>
          </a:p>
          <a:p>
            <a:pPr algn="l">
              <a:spcAft>
                <a:spcPts val="1000"/>
              </a:spcAft>
            </a:pPr>
            <a:r>
              <a:rPr sz="1300" b="0" i="0">
                <a:solidFill>
                  <a:srgbClr val="2A2F2D"/>
                </a:solidFill>
                <a:latin typeface="Verdana"/>
              </a:rPr>
              <a:t>• Linear Automation: Simplistic 'if-this-then-that' chain-link pipelines.</a:t>
            </a:r>
          </a:p>
        </p:txBody>
      </p:sp>
      <p:sp>
        <p:nvSpPr>
          <p:cNvPr id="6" name="Rounded Rectangle 5"/>
          <p:cNvSpPr/>
          <p:nvPr/>
        </p:nvSpPr>
        <p:spPr>
          <a:xfrm>
            <a:off x="6385255" y="1645920"/>
            <a:ext cx="5120640" cy="4389120"/>
          </a:xfrm>
          <a:prstGeom prst="roundRect">
            <a:avLst/>
          </a:prstGeom>
          <a:solidFill>
            <a:srgbClr val="FFFFFF"/>
          </a:solidFill>
          <a:ln w="31750">
            <a:solidFill>
              <a:srgbClr val="F2911B"/>
            </a:solidFill>
          </a:ln>
        </p:spPr>
        <p:style>
          <a:lnRef idx="1">
            <a:schemeClr val="accent1"/>
          </a:lnRef>
          <a:fillRef idx="3">
            <a:schemeClr val="accent1"/>
          </a:fillRef>
          <a:effectRef idx="2">
            <a:schemeClr val="accent1"/>
          </a:effectRef>
          <a:fontRef idx="minor">
            <a:schemeClr val="lt1"/>
          </a:fontRef>
        </p:style>
        <p:txBody>
          <a:bodyPr rtlCol="0" anchor="ctr" wrap="square" lIns="365760" rIns="365760" tIns="365760"/>
          <a:lstStyle/>
          <a:p>
            <a:pPr algn="l">
              <a:spcAft>
                <a:spcPts val="1400"/>
              </a:spcAft>
            </a:pPr>
            <a:r>
              <a:rPr sz="2000" b="1" i="0">
                <a:solidFill>
                  <a:srgbClr val="F2911B"/>
                </a:solidFill>
                <a:latin typeface="Georgia"/>
              </a:rPr>
              <a:t>Generative LLMs: The Chief of Staff</a:t>
            </a:r>
          </a:p>
          <a:p>
            <a:pPr algn="l">
              <a:spcAft>
                <a:spcPts val="1000"/>
              </a:spcAft>
            </a:pPr>
            <a:r>
              <a:rPr sz="1300" b="0" i="0">
                <a:solidFill>
                  <a:srgbClr val="2A2F2D"/>
                </a:solidFill>
                <a:latin typeface="Verdana"/>
              </a:rPr>
              <a:t>• Advanced Reasoning Engine: Interprets nuances, context, and complex guidelines.</a:t>
            </a:r>
          </a:p>
          <a:p>
            <a:pPr algn="l">
              <a:spcAft>
                <a:spcPts val="1000"/>
              </a:spcAft>
            </a:pPr>
            <a:r>
              <a:rPr sz="1300" b="0" i="0">
                <a:solidFill>
                  <a:srgbClr val="2A2F2D"/>
                </a:solidFill>
                <a:latin typeface="Verdana"/>
              </a:rPr>
              <a:t>• Persistent Workspace Memory: Retains branding, compliance, and client history.</a:t>
            </a:r>
          </a:p>
          <a:p>
            <a:pPr algn="l">
              <a:spcAft>
                <a:spcPts val="1000"/>
              </a:spcAft>
            </a:pPr>
            <a:r>
              <a:rPr sz="1300" b="0" i="0">
                <a:solidFill>
                  <a:srgbClr val="2A2F2D"/>
                </a:solidFill>
                <a:latin typeface="Verdana"/>
              </a:rPr>
              <a:t>• Proactive Collaboration: Spars back and forth with you on negotiations and strategy.</a:t>
            </a:r>
          </a:p>
          <a:p>
            <a:pPr algn="l">
              <a:spcAft>
                <a:spcPts val="1000"/>
              </a:spcAft>
            </a:pPr>
            <a:r>
              <a:rPr sz="1300" b="0" i="0">
                <a:solidFill>
                  <a:srgbClr val="2A2F2D"/>
                </a:solidFill>
                <a:latin typeface="Verdana"/>
              </a:rPr>
              <a:t>• Agentic Execution: Connects logic, tools, and databases to take real action.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r>
              <a:rPr sz="2800" b="1">
                <a:solidFill>
                  <a:srgbClr val="111E2E"/>
                </a:solidFill>
                <a:latin typeface="Georgia"/>
              </a:rPr>
              <a:t>The Hammer and Nail: Driving Precision Under Pressure</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1371600" y="2011680"/>
            <a:ext cx="4114800" cy="3840480"/>
          </a:xfrm>
          <a:prstGeom prst="roundRect">
            <a:avLst/>
          </a:prstGeom>
          <a:solidFill>
            <a:srgbClr val="111E2E"/>
          </a:solidFill>
          <a:ln>
            <a:noFill/>
          </a:ln>
        </p:spPr>
        <p:style>
          <a:lnRef idx="1">
            <a:schemeClr val="accent1"/>
          </a:lnRef>
          <a:fillRef idx="3">
            <a:schemeClr val="accent1"/>
          </a:fillRef>
          <a:effectRef idx="2">
            <a:schemeClr val="accent1"/>
          </a:effectRef>
          <a:fontRef idx="minor">
            <a:schemeClr val="lt1"/>
          </a:fontRef>
        </p:style>
        <p:txBody>
          <a:bodyPr rtlCol="0" anchor="ctr" wrap="square" lIns="365760" rIns="365760" tIns="548640"/>
          <a:lstStyle/>
          <a:p>
            <a:pPr algn="ctr">
              <a:spcAft>
                <a:spcPts val="1800"/>
              </a:spcAft>
            </a:pPr>
            <a:r>
              <a:rPr sz="2800" b="1" i="0">
                <a:solidFill>
                  <a:srgbClr val="FAF9F6"/>
                </a:solidFill>
                <a:latin typeface="Georgia"/>
              </a:rPr>
              <a:t>18% Hit Rate</a:t>
            </a:r>
          </a:p>
          <a:p>
            <a:pPr algn="ctr">
              <a:spcAft>
                <a:spcPts val="600"/>
              </a:spcAft>
            </a:pPr>
            <a:r>
              <a:rPr sz="1600" b="0" i="0">
                <a:solidFill>
                  <a:srgbClr val="F2911B"/>
                </a:solidFill>
                <a:latin typeface="Verdana"/>
              </a:rPr>
              <a:t>Winging It Under Fire</a:t>
            </a:r>
          </a:p>
          <a:p>
            <a:pPr algn="ctr">
              <a:spcAft>
                <a:spcPts val="600"/>
              </a:spcAft>
            </a:pPr>
            <a:r>
              <a:rPr sz="1600" b="0" i="0">
                <a:solidFill>
                  <a:srgbClr val="F2911B"/>
                </a:solidFill>
                <a:latin typeface="Verdana"/>
              </a:rPr>
              <a:t>(Adrenaline-Driven, Static Hope)</a:t>
            </a:r>
          </a:p>
        </p:txBody>
      </p:sp>
      <p:sp>
        <p:nvSpPr>
          <p:cNvPr id="6" name="Rounded Rectangle 5"/>
          <p:cNvSpPr/>
          <p:nvPr/>
        </p:nvSpPr>
        <p:spPr>
          <a:xfrm>
            <a:off x="6705295" y="2011680"/>
            <a:ext cx="4114800" cy="3840480"/>
          </a:xfrm>
          <a:prstGeom prst="round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wrap="square" lIns="365760" rIns="365760" tIns="548640"/>
          <a:lstStyle/>
          <a:p>
            <a:pPr algn="ctr">
              <a:spcAft>
                <a:spcPts val="1800"/>
              </a:spcAft>
            </a:pPr>
            <a:r>
              <a:rPr sz="2800" b="1" i="0">
                <a:solidFill>
                  <a:srgbClr val="111E2E"/>
                </a:solidFill>
                <a:latin typeface="Georgia"/>
              </a:rPr>
              <a:t>Precision Under Pressure</a:t>
            </a:r>
          </a:p>
          <a:p>
            <a:pPr algn="ctr">
              <a:spcAft>
                <a:spcPts val="600"/>
              </a:spcAft>
            </a:pPr>
            <a:r>
              <a:rPr sz="1600" b="0" i="0">
                <a:solidFill>
                  <a:srgbClr val="FAF9F6"/>
                </a:solidFill>
                <a:latin typeface="Verdana"/>
              </a:rPr>
              <a:t>Repeatable Mechanics</a:t>
            </a:r>
          </a:p>
          <a:p>
            <a:pPr algn="ctr">
              <a:spcAft>
                <a:spcPts val="600"/>
              </a:spcAft>
            </a:pPr>
            <a:r>
              <a:rPr sz="1600" b="0" i="0">
                <a:solidFill>
                  <a:srgbClr val="FAF9F6"/>
                </a:solidFill>
                <a:latin typeface="Verdana"/>
              </a:rPr>
              <a:t>(Standardized Systems, High Execution)</a:t>
            </a:r>
          </a:p>
        </p:txBody>
      </p:sp>
      <p:sp>
        <p:nvSpPr>
          <p:cNvPr id="7" name="TextBox 6"/>
          <p:cNvSpPr txBox="1"/>
          <p:nvPr/>
        </p:nvSpPr>
        <p:spPr>
          <a:xfrm>
            <a:off x="5486400" y="3474720"/>
            <a:ext cx="1218895" cy="914400"/>
          </a:xfrm>
          <a:prstGeom prst="rect">
            <a:avLst/>
          </a:prstGeom>
          <a:noFill/>
        </p:spPr>
        <p:txBody>
          <a:bodyPr wrap="none">
            <a:spAutoFit/>
          </a:bodyPr>
          <a:lstStyle/>
          <a:p>
            <a:pPr algn="ctr">
              <a:spcAft>
                <a:spcPts val="0"/>
              </a:spcAft>
            </a:pPr>
            <a:r>
              <a:rPr sz="2400" b="1" i="0">
                <a:solidFill>
                  <a:srgbClr val="111E2E"/>
                </a:solidFill>
                <a:latin typeface="Georgia"/>
              </a:rPr>
              <a:t>VS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spcBef>
                <a:spcPts val="0"/>
              </a:spcBef>
              <a:spcAft>
                <a:spcPts val="0"/>
              </a:spcAft>
            </a:pPr>
            <a:r>
              <a:rPr sz="2800" b="1">
                <a:solidFill>
                  <a:srgbClr val="111E2E"/>
                </a:solidFill>
                <a:latin typeface="Georgia"/>
              </a:rPr>
              <a:t>The Santa Clarita Playbook: Data Segmentation</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822960" y="1828800"/>
            <a:ext cx="3200400" cy="411480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tIns="365760" lIns="274320" rIns="274320"/>
          <a:lstStyle/>
          <a:p>
            <a:pPr algn="l">
              <a:spcAft>
                <a:spcPts val="1400"/>
              </a:spcAft>
            </a:pPr>
            <a:r>
              <a:rPr sz="2000" b="1" i="0">
                <a:solidFill>
                  <a:srgbClr val="F2911B"/>
                </a:solidFill>
                <a:latin typeface="Georgia"/>
              </a:rPr>
              <a:t>1. Data Ingestion</a:t>
            </a:r>
          </a:p>
          <a:p>
            <a:pPr algn="l">
              <a:spcAft>
                <a:spcPts val="0"/>
              </a:spcAft>
            </a:pPr>
            <a:r>
              <a:rPr sz="1400" b="0" i="0">
                <a:solidFill>
                  <a:srgbClr val="2A2F2D"/>
                </a:solidFill>
                <a:latin typeface="Verdana"/>
              </a:rPr>
              <a:t>Process messy lists of 10,000+ past client databases, raw name records, or neighborhood mailing indexes securely.</a:t>
            </a:r>
          </a:p>
        </p:txBody>
      </p:sp>
      <p:sp>
        <p:nvSpPr>
          <p:cNvPr id="6" name="Chevron 5"/>
          <p:cNvSpPr/>
          <p:nvPr/>
        </p:nvSpPr>
        <p:spPr>
          <a:xfrm>
            <a:off x="4114800" y="3657600"/>
            <a:ext cx="274320" cy="457200"/>
          </a:xfrm>
          <a:prstGeom prst="chevron">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4480560" y="1828800"/>
            <a:ext cx="3200400" cy="4114800"/>
          </a:xfrm>
          <a:prstGeom prst="round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wrap="square" tIns="365760" lIns="274320" rIns="274320"/>
          <a:lstStyle/>
          <a:p>
            <a:pPr algn="l">
              <a:spcAft>
                <a:spcPts val="1400"/>
              </a:spcAft>
            </a:pPr>
            <a:r>
              <a:rPr sz="2000" b="1" i="0">
                <a:solidFill>
                  <a:srgbClr val="111E2E"/>
                </a:solidFill>
                <a:latin typeface="Georgia"/>
              </a:rPr>
              <a:t>2. Local Clustering</a:t>
            </a:r>
          </a:p>
          <a:p>
            <a:pPr algn="l">
              <a:spcAft>
                <a:spcPts val="0"/>
              </a:spcAft>
            </a:pPr>
            <a:r>
              <a:rPr sz="1400" b="0" i="0">
                <a:solidFill>
                  <a:srgbClr val="FAF9F6"/>
                </a:solidFill>
                <a:latin typeface="Verdana"/>
              </a:rPr>
              <a:t>Instruct LLM to cluster raw records by tract codes, street names, and Santa Clarita neighborhood boundaries.</a:t>
            </a:r>
          </a:p>
        </p:txBody>
      </p:sp>
      <p:sp>
        <p:nvSpPr>
          <p:cNvPr id="8" name="Chevron 7"/>
          <p:cNvSpPr/>
          <p:nvPr/>
        </p:nvSpPr>
        <p:spPr>
          <a:xfrm>
            <a:off x="7772400" y="3657600"/>
            <a:ext cx="274320" cy="457200"/>
          </a:xfrm>
          <a:prstGeom prst="chevron">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8138160" y="1828800"/>
            <a:ext cx="3200400" cy="411480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tIns="365760" lIns="274320" rIns="274320"/>
          <a:lstStyle/>
          <a:p>
            <a:pPr algn="l">
              <a:spcAft>
                <a:spcPts val="1400"/>
              </a:spcAft>
            </a:pPr>
            <a:r>
              <a:rPr sz="2000" b="1" i="0">
                <a:solidFill>
                  <a:srgbClr val="F2911B"/>
                </a:solidFill>
                <a:latin typeface="Georgia"/>
              </a:rPr>
              <a:t>3. MLS Comparison</a:t>
            </a:r>
          </a:p>
          <a:p>
            <a:pPr algn="l">
              <a:spcAft>
                <a:spcPts val="0"/>
              </a:spcAft>
            </a:pPr>
            <a:r>
              <a:rPr sz="1400" b="0" i="0">
                <a:solidFill>
                  <a:srgbClr val="2A2F2D"/>
                </a:solidFill>
                <a:latin typeface="Verdana"/>
              </a:rPr>
              <a:t>Cross-reference clustered hot targets with active MLS data to target home sellers holding 7-12 years of equity.</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spcBef>
                <a:spcPts val="0"/>
              </a:spcBef>
              <a:spcAft>
                <a:spcPts val="0"/>
              </a:spcAft>
            </a:pPr>
            <a:r>
              <a:rPr sz="2800" b="1">
                <a:solidFill>
                  <a:srgbClr val="111E2E"/>
                </a:solidFill>
                <a:latin typeface="Georgia"/>
              </a:rPr>
              <a:t>The Omni-Presence Strategy: Events &amp; AI Search</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685800" y="1645920"/>
            <a:ext cx="5120640" cy="438912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l">
              <a:spcAft>
                <a:spcPts val="1400"/>
              </a:spcAft>
            </a:pPr>
            <a:r>
              <a:rPr sz="1800" b="1" i="0">
                <a:solidFill>
                  <a:srgbClr val="111E2E"/>
                </a:solidFill>
                <a:latin typeface="Georgia"/>
              </a:rPr>
              <a:t>Physical Nurturing: The Open House Net</a:t>
            </a:r>
          </a:p>
          <a:p>
            <a:pPr algn="l">
              <a:spcAft>
                <a:spcPts val="1200"/>
              </a:spcAft>
            </a:pPr>
            <a:r>
              <a:rPr sz="1200" b="0" i="0">
                <a:solidFill>
                  <a:srgbClr val="2A2F2D"/>
                </a:solidFill>
                <a:latin typeface="Verdana"/>
              </a:rPr>
              <a:t>• Digital Sign-in Landing Page: Real-time lead capture during open houses or local events.</a:t>
            </a:r>
          </a:p>
          <a:p>
            <a:pPr algn="l">
              <a:spcAft>
                <a:spcPts val="1200"/>
              </a:spcAft>
            </a:pPr>
            <a:r>
              <a:rPr sz="1200" b="0" i="0">
                <a:solidFill>
                  <a:srgbClr val="2A2F2D"/>
                </a:solidFill>
                <a:latin typeface="Verdana"/>
              </a:rPr>
              <a:t>• Autonomous Voice &amp; Text Follow-Up: AI immediately shoots out local property brochures and neighborhood guides in your voice.</a:t>
            </a:r>
          </a:p>
          <a:p>
            <a:pPr algn="l">
              <a:spcAft>
                <a:spcPts val="1200"/>
              </a:spcAft>
            </a:pPr>
            <a:r>
              <a:rPr sz="1200" b="0" i="0">
                <a:solidFill>
                  <a:srgbClr val="2A2F2D"/>
                </a:solidFill>
                <a:latin typeface="Verdana"/>
              </a:rPr>
              <a:t>• Relationship Leverage: Keeps you top of mind without manual follow-up schedules.</a:t>
            </a:r>
          </a:p>
        </p:txBody>
      </p:sp>
      <p:sp>
        <p:nvSpPr>
          <p:cNvPr id="6" name="Rounded Rectangle 5"/>
          <p:cNvSpPr/>
          <p:nvPr/>
        </p:nvSpPr>
        <p:spPr>
          <a:xfrm>
            <a:off x="6385255" y="1645920"/>
            <a:ext cx="5120640" cy="4389120"/>
          </a:xfrm>
          <a:prstGeom prst="roundRect">
            <a:avLst/>
          </a:prstGeom>
          <a:solidFill>
            <a:srgbClr val="FFFFFF"/>
          </a:solidFill>
          <a:ln w="31750">
            <a:solidFill>
              <a:srgbClr val="F2911B"/>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l">
              <a:spcAft>
                <a:spcPts val="1400"/>
              </a:spcAft>
            </a:pPr>
            <a:r>
              <a:rPr sz="1800" b="1" i="0">
                <a:solidFill>
                  <a:srgbClr val="F2911B"/>
                </a:solidFill>
                <a:latin typeface="Georgia"/>
              </a:rPr>
              <a:t>Digital Dominance: Winning Local AI Search</a:t>
            </a:r>
          </a:p>
          <a:p>
            <a:pPr algn="l">
              <a:spcAft>
                <a:spcPts val="1200"/>
              </a:spcAft>
            </a:pPr>
            <a:r>
              <a:rPr sz="1200" b="0" i="0">
                <a:solidFill>
                  <a:srgbClr val="2A2F2D"/>
                </a:solidFill>
                <a:latin typeface="Verdana"/>
              </a:rPr>
              <a:t>• SEO Feeds AEO: Conversational engines (ChatGPT, Gemini, Perplexity) are grounded in the search index. If you are not indexed, you do not get cited.</a:t>
            </a:r>
          </a:p>
          <a:p>
            <a:pPr algn="l">
              <a:spcAft>
                <a:spcPts val="1200"/>
              </a:spcAft>
            </a:pPr>
            <a:r>
              <a:rPr sz="1200" b="0" i="0">
                <a:solidFill>
                  <a:srgbClr val="2A2F2D"/>
                </a:solidFill>
                <a:latin typeface="Verdana"/>
              </a:rPr>
              <a:t>• Absolute Entity Consistency: Ensure your professional name, Sync Brokerage affiliation, license, and phone are 100% matched across Google, Yelp, and Zillow.</a:t>
            </a:r>
          </a:p>
          <a:p>
            <a:pPr algn="l">
              <a:spcAft>
                <a:spcPts val="1200"/>
              </a:spcAft>
            </a:pPr>
            <a:r>
              <a:rPr sz="1200" b="0" i="0">
                <a:solidFill>
                  <a:srgbClr val="2A2F2D"/>
                </a:solidFill>
                <a:latin typeface="Verdana"/>
              </a:rPr>
              <a:t>• Being Named Is Not Being Linked: An engine can know exactly who you are and still send the reader somewhere else. Closing that gap is the whole job.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spcBef>
                <a:spcPts val="0"/>
              </a:spcBef>
              <a:spcAft>
                <a:spcPts val="0"/>
              </a:spcAft>
            </a:pPr>
            <a:r>
              <a:rPr sz="2800" b="1">
                <a:solidFill>
                  <a:srgbClr val="111E2E"/>
                </a:solidFill>
                <a:latin typeface="Georgia"/>
              </a:rPr>
              <a:t>Training Your AI Partner: Build the Environment</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685800" y="1645920"/>
            <a:ext cx="5120640" cy="201168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rIns="365760" bIns="365760"/>
          <a:lstStyle/>
          <a:p>
            <a:pPr algn="l">
              <a:spcAft>
                <a:spcPts val="800"/>
              </a:spcAft>
            </a:pPr>
            <a:r>
              <a:rPr sz="1600" b="1" i="0">
                <a:solidFill>
                  <a:srgbClr val="F2911B"/>
                </a:solidFill>
                <a:latin typeface="Georgia"/>
              </a:rPr>
              <a:t>1. Context Files (About.md)</a:t>
            </a:r>
          </a:p>
          <a:p>
            <a:pPr algn="l">
              <a:spcAft>
                <a:spcPts val="0"/>
              </a:spcAft>
            </a:pPr>
            <a:r>
              <a:rPr sz="1100" b="0" i="0">
                <a:solidFill>
                  <a:srgbClr val="2A2F2D"/>
                </a:solidFill>
                <a:latin typeface="Verdana"/>
              </a:rPr>
              <a:t>Upload your bio, brokerage structures, local splits, neighborhood profiles, and strict fair housing compliance parameters.</a:t>
            </a:r>
          </a:p>
        </p:txBody>
      </p:sp>
      <p:sp>
        <p:nvSpPr>
          <p:cNvPr id="6" name="Rounded Rectangle 5"/>
          <p:cNvSpPr/>
          <p:nvPr/>
        </p:nvSpPr>
        <p:spPr>
          <a:xfrm>
            <a:off x="6385255" y="1645920"/>
            <a:ext cx="5120640" cy="201168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rIns="365760" bIns="365760"/>
          <a:lstStyle/>
          <a:p>
            <a:pPr algn="l">
              <a:spcAft>
                <a:spcPts val="800"/>
              </a:spcAft>
            </a:pPr>
            <a:r>
              <a:rPr sz="1600" b="1" i="0">
                <a:solidFill>
                  <a:srgbClr val="F2911B"/>
                </a:solidFill>
                <a:latin typeface="Georgia"/>
              </a:rPr>
              <a:t>2. Brand Voice Rules</a:t>
            </a:r>
          </a:p>
          <a:p>
            <a:pPr algn="l">
              <a:spcAft>
                <a:spcPts val="0"/>
              </a:spcAft>
            </a:pPr>
            <a:r>
              <a:rPr sz="1100" b="0" i="0">
                <a:solidFill>
                  <a:srgbClr val="2A2F2D"/>
                </a:solidFill>
                <a:latin typeface="Verdana"/>
              </a:rPr>
              <a:t>Deconstruct your literal speech patterns. Stop typing generic text. Teach the engine to speak, negotiate, and write in your exact conversational tone.</a:t>
            </a:r>
          </a:p>
        </p:txBody>
      </p:sp>
      <p:sp>
        <p:nvSpPr>
          <p:cNvPr id="7" name="Rounded Rectangle 6"/>
          <p:cNvSpPr/>
          <p:nvPr/>
        </p:nvSpPr>
        <p:spPr>
          <a:xfrm>
            <a:off x="685800" y="3931920"/>
            <a:ext cx="5120640" cy="201168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rIns="365760" bIns="365760"/>
          <a:lstStyle/>
          <a:p>
            <a:pPr algn="l">
              <a:spcAft>
                <a:spcPts val="800"/>
              </a:spcAft>
            </a:pPr>
            <a:r>
              <a:rPr sz="1600" b="1" i="0">
                <a:solidFill>
                  <a:srgbClr val="F2911B"/>
                </a:solidFill>
                <a:latin typeface="Georgia"/>
              </a:rPr>
              <a:t>3. Connected Tool API Keys</a:t>
            </a:r>
          </a:p>
          <a:p>
            <a:pPr algn="l">
              <a:spcAft>
                <a:spcPts val="0"/>
              </a:spcAft>
            </a:pPr>
            <a:r>
              <a:rPr sz="1100" b="0" i="0">
                <a:solidFill>
                  <a:srgbClr val="2A2F2D"/>
                </a:solidFill>
                <a:latin typeface="Verdana"/>
              </a:rPr>
              <a:t>Provide secure, sandboxed permissions to link your Gmail inbox, Google Calendar, and your CRM (Sierra, Lofty, Follow-Up Boss).</a:t>
            </a:r>
          </a:p>
        </p:txBody>
      </p:sp>
      <p:sp>
        <p:nvSpPr>
          <p:cNvPr id="8" name="Rounded Rectangle 7"/>
          <p:cNvSpPr/>
          <p:nvPr/>
        </p:nvSpPr>
        <p:spPr>
          <a:xfrm>
            <a:off x="6385255" y="3931920"/>
            <a:ext cx="5120640" cy="201168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rIns="365760" bIns="365760"/>
          <a:lstStyle/>
          <a:p>
            <a:pPr algn="l">
              <a:spcAft>
                <a:spcPts val="800"/>
              </a:spcAft>
            </a:pPr>
            <a:r>
              <a:rPr sz="1600" b="1" i="0">
                <a:solidFill>
                  <a:srgbClr val="F2911B"/>
                </a:solidFill>
                <a:latin typeface="Georgia"/>
              </a:rPr>
              <a:t>4. SOP Recipe Cards</a:t>
            </a:r>
          </a:p>
          <a:p>
            <a:pPr algn="l">
              <a:spcAft>
                <a:spcPts val="0"/>
              </a:spcAft>
            </a:pPr>
            <a:r>
              <a:rPr sz="1100" b="0" i="0">
                <a:solidFill>
                  <a:srgbClr val="2A2F2D"/>
                </a:solidFill>
                <a:latin typeface="Verdana"/>
              </a:rPr>
              <a:t>Save your standard operating procedures as 'skills' so the AI follows a rigid step-by-step framework every single time.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r>
              <a:rPr sz="2800" b="1">
                <a:solidFill>
                  <a:srgbClr val="111E2E"/>
                </a:solidFill>
                <a:latin typeface="Georgia"/>
              </a:rPr>
              <a:t>Outcome-Driven Prompting: Leading as the Executive</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685800" y="1645920"/>
            <a:ext cx="10820095" cy="201168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182880"/>
          <a:lstStyle/>
          <a:p>
            <a:pPr algn="l">
              <a:spcAft>
                <a:spcPts val="400"/>
              </a:spcAft>
            </a:pPr>
            <a:r>
              <a:rPr sz="1600" b="1" i="0">
                <a:solidFill>
                  <a:srgbClr val="8A7E72"/>
                </a:solidFill>
                <a:latin typeface="Georgia"/>
              </a:rPr>
              <a:t>Level 1: Transactional Chatting (The Vending Machine Trap)</a:t>
            </a:r>
          </a:p>
          <a:p>
            <a:pPr algn="l">
              <a:spcAft>
                <a:spcPts val="400"/>
              </a:spcAft>
            </a:pPr>
            <a:r>
              <a:rPr sz="1200" b="0" i="1">
                <a:solidFill>
                  <a:srgbClr val="2A2F2D"/>
                </a:solidFill>
                <a:latin typeface="Verdana"/>
              </a:rPr>
              <a:t>"Write an email about why someone should sell their home in Santa Clarita right now."</a:t>
            </a:r>
          </a:p>
          <a:p>
            <a:pPr algn="l">
              <a:spcAft>
                <a:spcPts val="0"/>
              </a:spcAft>
            </a:pPr>
            <a:r>
              <a:rPr sz="1100" b="0" i="0">
                <a:solidFill>
                  <a:srgbClr val="2A2F2D"/>
                </a:solidFill>
                <a:latin typeface="Verdana"/>
              </a:rPr>
              <a:t>Result: Generates a bloated, formal, cliché-riddled letter filled with generic filler words that immediately gets discarded.</a:t>
            </a:r>
          </a:p>
        </p:txBody>
      </p:sp>
      <p:sp>
        <p:nvSpPr>
          <p:cNvPr id="6" name="Rounded Rectangle 5"/>
          <p:cNvSpPr/>
          <p:nvPr/>
        </p:nvSpPr>
        <p:spPr>
          <a:xfrm>
            <a:off x="685800" y="3931920"/>
            <a:ext cx="10820095" cy="2103120"/>
          </a:xfrm>
          <a:prstGeom prst="roundRect">
            <a:avLst/>
          </a:prstGeom>
          <a:solidFill>
            <a:srgbClr val="FFFFFF"/>
          </a:solidFill>
          <a:ln w="31750">
            <a:solidFill>
              <a:srgbClr val="F2911B"/>
            </a:solidFill>
          </a:ln>
        </p:spPr>
        <p:style>
          <a:lnRef idx="1">
            <a:schemeClr val="accent1"/>
          </a:lnRef>
          <a:fillRef idx="3">
            <a:schemeClr val="accent1"/>
          </a:fillRef>
          <a:effectRef idx="2">
            <a:schemeClr val="accent1"/>
          </a:effectRef>
          <a:fontRef idx="minor">
            <a:schemeClr val="lt1"/>
          </a:fontRef>
        </p:style>
        <p:txBody>
          <a:bodyPr rtlCol="0" anchor="ctr" wrap="square" lIns="365760" tIns="182880"/>
          <a:lstStyle/>
          <a:p>
            <a:pPr algn="l">
              <a:spcAft>
                <a:spcPts val="400"/>
              </a:spcAft>
            </a:pPr>
            <a:r>
              <a:rPr sz="1600" b="1" i="0">
                <a:solidFill>
                  <a:srgbClr val="F2911B"/>
                </a:solidFill>
                <a:latin typeface="Georgia"/>
              </a:rPr>
              <a:t>Level 2: Outcome-Driven Prompting (The Executive Framework)</a:t>
            </a:r>
          </a:p>
          <a:p>
            <a:pPr algn="l">
              <a:spcAft>
                <a:spcPts val="400"/>
              </a:spcAft>
            </a:pPr>
            <a:r>
              <a:rPr sz="1200" b="0" i="1">
                <a:solidFill>
                  <a:srgbClr val="2A2F2D"/>
                </a:solidFill>
                <a:latin typeface="Verdana"/>
              </a:rPr>
              <a:t>"My goal is to close 100 listings in Santa Clarita. Here is my database, comps, and brand file. Analyze regional turnover rates, draft a direct neighborly equity update email, and outline the exact outreach workflow to secure appointments."</a:t>
            </a:r>
          </a:p>
          <a:p>
            <a:pPr algn="l">
              <a:spcAft>
                <a:spcPts val="0"/>
              </a:spcAft>
            </a:pPr>
            <a:r>
              <a:rPr sz="1100" b="0" i="0">
                <a:solidFill>
                  <a:srgbClr val="2A2F2D"/>
                </a:solidFill>
                <a:latin typeface="Verdana"/>
              </a:rPr>
              <a:t>Result: Aligns advanced reasoning models behind high-level business goals, giving you a customized action plan, target lists, and surgical copy.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r>
              <a:rPr sz="2800" b="1">
                <a:solidFill>
                  <a:srgbClr val="111E2E"/>
                </a:solidFill>
                <a:latin typeface="Georgia"/>
              </a:rPr>
              <a:t>Taming the Noise: Overcoming the 'Shiny Object' Trap</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685800" y="1645920"/>
            <a:ext cx="5120640" cy="4389120"/>
          </a:xfrm>
          <a:prstGeom prst="roundRect">
            <a:avLst/>
          </a:prstGeom>
          <a:solidFill>
            <a:srgbClr val="FFFFFF"/>
          </a:solidFill>
          <a:ln>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rIns="365760" bIns="365760"/>
          <a:lstStyle/>
          <a:p>
            <a:pPr algn="l">
              <a:spcAft>
                <a:spcPts val="1400"/>
              </a:spcAft>
            </a:pPr>
            <a:r>
              <a:rPr sz="1800" b="1" i="0">
                <a:solidFill>
                  <a:srgbClr val="111E2E"/>
                </a:solidFill>
                <a:latin typeface="Georgia"/>
              </a:rPr>
              <a:t>The Tech Trap: Automated Chaos</a:t>
            </a:r>
          </a:p>
          <a:p>
            <a:pPr algn="l">
              <a:spcAft>
                <a:spcPts val="1200"/>
              </a:spcAft>
            </a:pPr>
            <a:r>
              <a:rPr sz="1200" b="0" i="0">
                <a:solidFill>
                  <a:srgbClr val="2A2F2D"/>
                </a:solidFill>
                <a:latin typeface="Verdana"/>
              </a:rPr>
              <a:t>• Information Overload: Purchasing 24 disconnected marketing and dialer tools.</a:t>
            </a:r>
          </a:p>
          <a:p>
            <a:pPr algn="l">
              <a:spcAft>
                <a:spcPts val="1200"/>
              </a:spcAft>
            </a:pPr>
            <a:r>
              <a:rPr sz="1200" b="0" i="0">
                <a:solidFill>
                  <a:srgbClr val="2A2F2D"/>
                </a:solidFill>
                <a:latin typeface="Verdana"/>
              </a:rPr>
              <a:t>• Unfinished Projects: Running 47 half-baked marketing campaigns that generate zero actual closings.</a:t>
            </a:r>
          </a:p>
          <a:p>
            <a:pPr algn="l">
              <a:spcAft>
                <a:spcPts val="1200"/>
              </a:spcAft>
            </a:pPr>
            <a:r>
              <a:rPr sz="1200" b="0" i="0">
                <a:solidFill>
                  <a:srgbClr val="2A2F2D"/>
                </a:solidFill>
                <a:latin typeface="Verdana"/>
              </a:rPr>
              <a:t>• Inefficient Overhead: Spending thousands of dollars a month on software and overseas virtual assistants.</a:t>
            </a:r>
          </a:p>
        </p:txBody>
      </p:sp>
      <p:sp>
        <p:nvSpPr>
          <p:cNvPr id="6" name="Rounded Rectangle 5"/>
          <p:cNvSpPr/>
          <p:nvPr/>
        </p:nvSpPr>
        <p:spPr>
          <a:xfrm>
            <a:off x="6385255" y="1645920"/>
            <a:ext cx="5120640" cy="4389120"/>
          </a:xfrm>
          <a:prstGeom prst="roundRect">
            <a:avLst/>
          </a:prstGeom>
          <a:solidFill>
            <a:srgbClr val="FFFFFF"/>
          </a:solidFill>
          <a:ln w="31750">
            <a:solidFill>
              <a:srgbClr val="F2911B"/>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rIns="365760" bIns="365760"/>
          <a:lstStyle/>
          <a:p>
            <a:pPr algn="l">
              <a:spcAft>
                <a:spcPts val="1400"/>
              </a:spcAft>
            </a:pPr>
            <a:r>
              <a:rPr sz="1800" b="1" i="0">
                <a:solidFill>
                  <a:srgbClr val="F2911B"/>
                </a:solidFill>
                <a:latin typeface="Georgia"/>
              </a:rPr>
              <a:t>Executive Guardrails: AI Chief of Staff</a:t>
            </a:r>
          </a:p>
          <a:p>
            <a:pPr algn="l">
              <a:spcAft>
                <a:spcPts val="1200"/>
              </a:spcAft>
            </a:pPr>
            <a:r>
              <a:rPr sz="1200" b="0" i="0">
                <a:solidFill>
                  <a:srgbClr val="2A2F2D"/>
                </a:solidFill>
                <a:latin typeface="Verdana"/>
              </a:rPr>
              <a:t>• SOP Enforcement: Instruct your AI partner to aggressively protect your focus and veto new 'ideas'.</a:t>
            </a:r>
          </a:p>
          <a:p>
            <a:pPr algn="l">
              <a:spcAft>
                <a:spcPts val="1200"/>
              </a:spcAft>
            </a:pPr>
            <a:r>
              <a:rPr sz="1200" b="0" i="0">
                <a:solidFill>
                  <a:srgbClr val="2A2F2D"/>
                </a:solidFill>
                <a:latin typeface="Verdana"/>
              </a:rPr>
              <a:t>• One System at a Time: Refuse to start a new tech integration or project until the active target is 100% live.</a:t>
            </a:r>
          </a:p>
          <a:p>
            <a:pPr algn="l">
              <a:spcAft>
                <a:spcPts val="1200"/>
              </a:spcAft>
            </a:pPr>
            <a:r>
              <a:rPr sz="1200" b="0" i="0">
                <a:solidFill>
                  <a:srgbClr val="2A2F2D"/>
                </a:solidFill>
                <a:latin typeface="Verdana"/>
              </a:rPr>
              <a:t>• High Yield Actions: Dedicating saved time to making 5 high-value human connections daily.</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8F5EE"/>
        </a:solidFill>
        <a:effectLst/>
      </p:bgPr>
    </p:bg>
    <p:spTree>
      <p:nvGrpSpPr>
        <p:cNvPr id="1" name=""/>
        <p:cNvGrpSpPr/>
        <p:nvPr/>
      </p:nvGrpSpPr>
      <p:grpSpPr/>
      <p:sp>
        <p:nvSpPr>
          <p:cNvPr id="2" name="TextBox 1"/>
          <p:cNvSpPr txBox="1"/>
          <p:nvPr/>
        </p:nvSpPr>
        <p:spPr>
          <a:xfrm>
            <a:off x="457200" y="365760"/>
            <a:ext cx="11277295" cy="914400"/>
          </a:xfrm>
          <a:prstGeom prst="rect">
            <a:avLst/>
          </a:prstGeom>
          <a:noFill/>
        </p:spPr>
        <p:txBody>
          <a:bodyPr wrap="square">
            <a:spAutoFit/>
          </a:bodyPr>
          <a:lstStyle/>
          <a:p>
            <a:pPr algn="l"/>
            <a:r>
              <a:rPr sz="2800" b="1">
                <a:solidFill>
                  <a:srgbClr val="111E2E"/>
                </a:solidFill>
                <a:latin typeface="Georgia"/>
              </a:rPr>
              <a:t>Going Home &amp; Plugging In: Your 3-Step Launch Blueprint</a:t>
            </a:r>
          </a:p>
        </p:txBody>
      </p:sp>
      <p:sp>
        <p:nvSpPr>
          <p:cNvPr id="3" name="Rectangle 2"/>
          <p:cNvSpPr/>
          <p:nvPr/>
        </p:nvSpPr>
        <p:spPr>
          <a:xfrm>
            <a:off x="457200" y="1051560"/>
            <a:ext cx="2743200" cy="38100"/>
          </a:xfrm>
          <a:prstGeom prst="rect">
            <a:avLst/>
          </a:prstGeom>
          <a:solidFill>
            <a:srgbClr val="F291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6400800"/>
            <a:ext cx="11277295" cy="365760"/>
          </a:xfrm>
          <a:prstGeom prst="rect">
            <a:avLst/>
          </a:prstGeom>
          <a:noFill/>
        </p:spPr>
        <p:txBody>
          <a:bodyPr wrap="square">
            <a:spAutoFit/>
          </a:bodyPr>
          <a:lstStyle/>
          <a:p>
            <a:pPr algn="ctr">
              <a:spcBef>
                <a:spcPts val="0"/>
              </a:spcBef>
              <a:spcAft>
                <a:spcPts val="0"/>
              </a:spcAft>
            </a:pPr>
            <a:r>
              <a:rPr sz="950" b="0">
                <a:solidFill>
                  <a:srgbClr val="8A7E72"/>
                </a:solidFill>
                <a:latin typeface="Verdana"/>
              </a:rPr>
              <a:t>SantaClaritaArtificialIntelligence.com  |  661-400-1720  |  Connor T. MacIvor (CalDRE #01238257)  |  Sync Brokerage, Inc.  |  DRE #02031490</a:t>
            </a:r>
          </a:p>
        </p:txBody>
      </p:sp>
      <p:sp>
        <p:nvSpPr>
          <p:cNvPr id="5" name="Rounded Rectangle 4"/>
          <p:cNvSpPr/>
          <p:nvPr/>
        </p:nvSpPr>
        <p:spPr>
          <a:xfrm>
            <a:off x="731520" y="1828800"/>
            <a:ext cx="3291840" cy="4114800"/>
          </a:xfrm>
          <a:prstGeom prst="roundRect">
            <a:avLst/>
          </a:prstGeom>
          <a:solidFill>
            <a:srgbClr val="FFFFFF"/>
          </a:solidFill>
          <a:ln w="31750">
            <a:solidFill>
              <a:srgbClr val="F2911B"/>
            </a:solidFill>
          </a:ln>
        </p:spPr>
        <p:style>
          <a:lnRef idx="1">
            <a:schemeClr val="accent1"/>
          </a:lnRef>
          <a:fillRef idx="3">
            <a:schemeClr val="accent1"/>
          </a:fillRef>
          <a:effectRef idx="2">
            <a:schemeClr val="accent1"/>
          </a:effectRef>
          <a:fontRef idx="minor">
            <a:schemeClr val="lt1"/>
          </a:fontRef>
        </p:style>
        <p:txBody>
          <a:bodyPr rtlCol="0" anchor="ctr" wrap="square" tIns="365760" lIns="274320" rIns="274320"/>
          <a:lstStyle/>
          <a:p>
            <a:pPr algn="l">
              <a:spcAft>
                <a:spcPts val="1400"/>
              </a:spcAft>
            </a:pPr>
            <a:r>
              <a:rPr sz="1800" b="1" i="0">
                <a:solidFill>
                  <a:srgbClr val="F2911B"/>
                </a:solidFill>
                <a:latin typeface="Georgia"/>
              </a:rPr>
              <a:t>Step 1: Set Up Base</a:t>
            </a:r>
          </a:p>
          <a:p>
            <a:pPr algn="l">
              <a:spcAft>
                <a:spcPts val="0"/>
              </a:spcAft>
            </a:pPr>
            <a:r>
              <a:rPr sz="1200" b="0" i="0">
                <a:solidFill>
                  <a:srgbClr val="2A2F2D"/>
                </a:solidFill>
                <a:latin typeface="Verdana"/>
              </a:rPr>
              <a:t>Secure your advanced reasoning workspace by getting a paid ($20/mo) ChatGPT Plus or Claude Pro account. Avoid basic, free default accounts that lack persistent project memory and processing power.</a:t>
            </a:r>
          </a:p>
        </p:txBody>
      </p:sp>
      <p:sp>
        <p:nvSpPr>
          <p:cNvPr id="6" name="Rounded Rectangle 5"/>
          <p:cNvSpPr/>
          <p:nvPr/>
        </p:nvSpPr>
        <p:spPr>
          <a:xfrm>
            <a:off x="4389120" y="1828800"/>
            <a:ext cx="3291840" cy="4114800"/>
          </a:xfrm>
          <a:prstGeom prst="roundRect">
            <a:avLst/>
          </a:prstGeom>
          <a:solidFill>
            <a:srgbClr val="FFFFFF"/>
          </a:solidFill>
          <a:ln w="12700">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tIns="365760" lIns="274320" rIns="274320"/>
          <a:lstStyle/>
          <a:p>
            <a:pPr algn="l">
              <a:spcAft>
                <a:spcPts val="1400"/>
              </a:spcAft>
            </a:pPr>
            <a:r>
              <a:rPr sz="1800" b="1" i="0">
                <a:solidFill>
                  <a:srgbClr val="111E2E"/>
                </a:solidFill>
                <a:latin typeface="Georgia"/>
              </a:rPr>
              <a:t>Step 2: Upload Context</a:t>
            </a:r>
          </a:p>
          <a:p>
            <a:pPr algn="l">
              <a:spcAft>
                <a:spcPts val="0"/>
              </a:spcAft>
            </a:pPr>
            <a:r>
              <a:rPr sz="1200" b="0" i="0">
                <a:solidFill>
                  <a:srgbClr val="2A2F2D"/>
                </a:solidFill>
                <a:latin typeface="Verdana"/>
              </a:rPr>
              <a:t>Build your AI's reference encyclopedia. Interview yourself on your phone's voice mode, transcribe it, and upload your professional biography, commission details, brokerage policies, and Santa Clarita neighborhood tract guides.</a:t>
            </a:r>
          </a:p>
        </p:txBody>
      </p:sp>
      <p:sp>
        <p:nvSpPr>
          <p:cNvPr id="7" name="Rounded Rectangle 6"/>
          <p:cNvSpPr/>
          <p:nvPr/>
        </p:nvSpPr>
        <p:spPr>
          <a:xfrm>
            <a:off x="8046720" y="1828800"/>
            <a:ext cx="3291840" cy="4114800"/>
          </a:xfrm>
          <a:prstGeom prst="roundRect">
            <a:avLst/>
          </a:prstGeom>
          <a:solidFill>
            <a:srgbClr val="FFFFFF"/>
          </a:solidFill>
          <a:ln w="12700">
            <a:solidFill>
              <a:srgbClr val="8A7E72"/>
            </a:solidFill>
          </a:ln>
        </p:spPr>
        <p:style>
          <a:lnRef idx="1">
            <a:schemeClr val="accent1"/>
          </a:lnRef>
          <a:fillRef idx="3">
            <a:schemeClr val="accent1"/>
          </a:fillRef>
          <a:effectRef idx="2">
            <a:schemeClr val="accent1"/>
          </a:effectRef>
          <a:fontRef idx="minor">
            <a:schemeClr val="lt1"/>
          </a:fontRef>
        </p:style>
        <p:txBody>
          <a:bodyPr rtlCol="0" anchor="ctr" wrap="square" tIns="365760" lIns="274320" rIns="274320"/>
          <a:lstStyle/>
          <a:p>
            <a:pPr algn="l">
              <a:spcAft>
                <a:spcPts val="1400"/>
              </a:spcAft>
            </a:pPr>
            <a:r>
              <a:rPr sz="1800" b="1" i="0">
                <a:solidFill>
                  <a:srgbClr val="111E2E"/>
                </a:solidFill>
                <a:latin typeface="Georgia"/>
              </a:rPr>
              <a:t>Step 3: Connect CRM</a:t>
            </a:r>
          </a:p>
          <a:p>
            <a:pPr algn="l">
              <a:spcAft>
                <a:spcPts val="0"/>
              </a:spcAft>
            </a:pPr>
            <a:r>
              <a:rPr sz="1200" b="0" i="0">
                <a:solidFill>
                  <a:srgbClr val="2A2F2D"/>
                </a:solidFill>
                <a:latin typeface="Verdana"/>
              </a:rPr>
              <a:t>Link your calendar, email inbox, and CRM (Follow-Up Boss, Lofty, Sierra) safely through Zapier or native integration connectors. Start with one simple task: automating new lead categorization and follow-up alerts.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